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82" name="Shape 82"/>
        <p:cNvGrpSpPr/>
        <p:nvPr/>
      </p:nvGrpSpPr>
      <p:grpSpPr>
        <a:xfrm>
          <a:off x="0" y="0"/>
          <a:ext cx="0" cy="0"/>
          <a:chOff x="0" y="0"/>
          <a:chExt cx="0" cy="0"/>
        </a:xfrm>
      </p:grpSpPr>
      <p:pic>
        <p:nvPicPr>
          <p:cNvPr descr="Side view of hands writing in a notebook at a cafe" id="83" name="Google Shape;83;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1" name="Google Shape;91;p13"/>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94" name="Google Shape;94;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1" name="Google Shape;10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hyperlink" Target="https://www.usability.gov/what-and-why/information-architecture.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105" name="Shape 105"/>
        <p:cNvGrpSpPr/>
        <p:nvPr/>
      </p:nvGrpSpPr>
      <p:grpSpPr>
        <a:xfrm>
          <a:off x="0" y="0"/>
          <a:ext cx="0" cy="0"/>
          <a:chOff x="0" y="0"/>
          <a:chExt cx="0" cy="0"/>
        </a:xfrm>
      </p:grpSpPr>
      <p:pic>
        <p:nvPicPr>
          <p:cNvPr descr="Open Chromebook laptop computer" id="106" name="Google Shape;106;p15"/>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07" name="Google Shape;107;p15"/>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sp>
        <p:nvSpPr>
          <p:cNvPr id="108" name="Google Shape;108;p15"/>
          <p:cNvSpPr txBox="1"/>
          <p:nvPr>
            <p:ph type="ctrTitle"/>
          </p:nvPr>
        </p:nvSpPr>
        <p:spPr>
          <a:xfrm>
            <a:off x="729450" y="1322450"/>
            <a:ext cx="3787800" cy="14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GSAYD</a:t>
            </a:r>
            <a:endParaRPr/>
          </a:p>
          <a:p>
            <a:pPr indent="0" lvl="0" marL="0" rtl="0" algn="l">
              <a:spcBef>
                <a:spcPts val="0"/>
              </a:spcBef>
              <a:spcAft>
                <a:spcPts val="0"/>
              </a:spcAft>
              <a:buNone/>
            </a:pPr>
            <a:r>
              <a:rPr lang="en"/>
              <a:t>Blog Website</a:t>
            </a:r>
            <a:endParaRPr/>
          </a:p>
        </p:txBody>
      </p:sp>
      <p:pic>
        <p:nvPicPr>
          <p:cNvPr id="109" name="Google Shape;109;p15"/>
          <p:cNvPicPr preferRelativeResize="0"/>
          <p:nvPr/>
        </p:nvPicPr>
        <p:blipFill>
          <a:blip r:embed="rId5">
            <a:alphaModFix/>
          </a:blip>
          <a:stretch>
            <a:fillRect/>
          </a:stretch>
        </p:blipFill>
        <p:spPr>
          <a:xfrm>
            <a:off x="5181200" y="1598125"/>
            <a:ext cx="3471226" cy="2069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5"/>
          <p:cNvSpPr txBox="1"/>
          <p:nvPr>
            <p:ph type="title"/>
          </p:nvPr>
        </p:nvSpPr>
        <p:spPr>
          <a:xfrm>
            <a:off x="729450" y="1318650"/>
            <a:ext cx="7688700" cy="222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Thankyou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Prashant sagar</a:t>
            </a:r>
            <a:endParaRPr/>
          </a:p>
          <a:p>
            <a:pPr indent="0" lvl="0" marL="0" rtl="0" algn="l">
              <a:spcBef>
                <a:spcPts val="0"/>
              </a:spcBef>
              <a:spcAft>
                <a:spcPts val="0"/>
              </a:spcAft>
              <a:buNone/>
            </a:pPr>
            <a:r>
              <a:rPr lang="en" sz="2000"/>
              <a:t>Betn1cs18054</a:t>
            </a:r>
            <a:endParaRPr sz="2000"/>
          </a:p>
          <a:p>
            <a:pPr indent="0" lvl="0" marL="0" rtl="0" algn="l">
              <a:spcBef>
                <a:spcPts val="0"/>
              </a:spcBef>
              <a:spcAft>
                <a:spcPts val="0"/>
              </a:spcAft>
              <a:buNone/>
            </a:pPr>
            <a:r>
              <a:t/>
            </a:r>
            <a:endParaRPr/>
          </a:p>
        </p:txBody>
      </p:sp>
      <p:sp>
        <p:nvSpPr>
          <p:cNvPr id="177" name="Google Shape;177;p25"/>
          <p:cNvSpPr txBox="1"/>
          <p:nvPr>
            <p:ph idx="1" type="body"/>
          </p:nvPr>
        </p:nvSpPr>
        <p:spPr>
          <a:xfrm>
            <a:off x="729450" y="3814925"/>
            <a:ext cx="7688700" cy="525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t/>
            </a:r>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sz="3000"/>
          </a:p>
        </p:txBody>
      </p:sp>
      <p:sp>
        <p:nvSpPr>
          <p:cNvPr id="115" name="Google Shape;115;p16"/>
          <p:cNvSpPr txBox="1"/>
          <p:nvPr>
            <p:ph idx="2" type="body"/>
          </p:nvPr>
        </p:nvSpPr>
        <p:spPr>
          <a:xfrm>
            <a:off x="5174225" y="1258525"/>
            <a:ext cx="3374400" cy="2615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178D7D"/>
                </a:solidFill>
                <a:latin typeface="Arial"/>
                <a:ea typeface="Arial"/>
                <a:cs typeface="Arial"/>
                <a:sym typeface="Arial"/>
              </a:rPr>
              <a:t>Purpose of developing this website is to get everything related to study materials in one website, where user can get Study material of their interest. Mostly student does not get their study material easily. They have to scrap different site to get all the things, either getting depend on your classmates and seniors.</a:t>
            </a:r>
            <a:endParaRPr sz="1500">
              <a:solidFill>
                <a:srgbClr val="178D7D"/>
              </a:solidFill>
              <a:latin typeface="Arial"/>
              <a:ea typeface="Arial"/>
              <a:cs typeface="Arial"/>
              <a:sym typeface="Arial"/>
            </a:endParaRPr>
          </a:p>
          <a:p>
            <a:pPr indent="0" lvl="0" marL="0" rtl="0" algn="l">
              <a:spcBef>
                <a:spcPts val="0"/>
              </a:spcBef>
              <a:spcAft>
                <a:spcPts val="0"/>
              </a:spcAft>
              <a:buNone/>
            </a:pPr>
            <a:r>
              <a:rPr lang="en" sz="1400">
                <a:solidFill>
                  <a:srgbClr val="000000"/>
                </a:solidFill>
                <a:latin typeface="Arial"/>
                <a:ea typeface="Arial"/>
                <a:cs typeface="Arial"/>
                <a:sym typeface="Arial"/>
              </a:rPr>
              <a:t>						</a:t>
            </a:r>
            <a:endParaRPr sz="1400">
              <a:solidFill>
                <a:srgbClr val="000000"/>
              </a:solidFill>
              <a:latin typeface="Arial"/>
              <a:ea typeface="Arial"/>
              <a:cs typeface="Arial"/>
              <a:sym typeface="Arial"/>
            </a:endParaRPr>
          </a:p>
          <a:p>
            <a:pPr indent="0" lvl="0" marL="0" rtl="0" algn="l">
              <a:spcBef>
                <a:spcPts val="1200"/>
              </a:spcBef>
              <a:spcAft>
                <a:spcPts val="1200"/>
              </a:spcAft>
              <a:buNone/>
            </a:pPr>
            <a:r>
              <a:t/>
            </a:r>
            <a:endParaRPr b="1" sz="17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sz="3000"/>
          </a:p>
          <a:p>
            <a:pPr indent="0" lvl="0" marL="0" rtl="0" algn="l">
              <a:spcBef>
                <a:spcPts val="0"/>
              </a:spcBef>
              <a:spcAft>
                <a:spcPts val="0"/>
              </a:spcAft>
              <a:buNone/>
            </a:pPr>
            <a:r>
              <a:t/>
            </a:r>
            <a:endParaRPr sz="3000"/>
          </a:p>
        </p:txBody>
      </p:sp>
      <p:sp>
        <p:nvSpPr>
          <p:cNvPr id="121" name="Google Shape;121;p17"/>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600">
              <a:solidFill>
                <a:schemeClr val="dk1"/>
              </a:solidFill>
            </a:endParaRPr>
          </a:p>
          <a:p>
            <a:pPr indent="0" lvl="0" marL="0" rtl="0" algn="l">
              <a:spcBef>
                <a:spcPts val="1200"/>
              </a:spcBef>
              <a:spcAft>
                <a:spcPts val="1200"/>
              </a:spcAft>
              <a:buNone/>
            </a:pPr>
            <a:r>
              <a:rPr lang="en" sz="1500">
                <a:solidFill>
                  <a:schemeClr val="dk1"/>
                </a:solidFill>
                <a:latin typeface="Arial"/>
                <a:ea typeface="Arial"/>
                <a:cs typeface="Arial"/>
                <a:sym typeface="Arial"/>
              </a:rPr>
              <a:t>Just looking all these problem I thought why don’t I develop a platform where all students get everything easily under one website.</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8"/>
          <p:cNvSpPr/>
          <p:nvPr/>
        </p:nvSpPr>
        <p:spPr>
          <a:xfrm rot="10592382">
            <a:off x="5513499" y="1379656"/>
            <a:ext cx="2689002" cy="2689002"/>
          </a:xfrm>
          <a:prstGeom prst="blockArc">
            <a:avLst>
              <a:gd fmla="val 2627839" name="adj1"/>
              <a:gd fmla="val 5880699" name="adj2"/>
              <a:gd fmla="val 7985" name="adj3"/>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Supporting information</a:t>
            </a:r>
            <a:endParaRPr sz="3000"/>
          </a:p>
          <a:p>
            <a:pPr indent="0" lvl="0" marL="0" rtl="0" algn="l">
              <a:spcBef>
                <a:spcPts val="0"/>
              </a:spcBef>
              <a:spcAft>
                <a:spcPts val="0"/>
              </a:spcAft>
              <a:buNone/>
            </a:pPr>
            <a:r>
              <a:rPr b="0" lang="en" sz="3000"/>
              <a:t>02</a:t>
            </a:r>
            <a:endParaRPr sz="3000"/>
          </a:p>
        </p:txBody>
      </p:sp>
      <p:sp>
        <p:nvSpPr>
          <p:cNvPr id="128" name="Google Shape;128;p18"/>
          <p:cNvSpPr txBox="1"/>
          <p:nvPr>
            <p:ph idx="1" type="subTitle"/>
          </p:nvPr>
        </p:nvSpPr>
        <p:spPr>
          <a:xfrm>
            <a:off x="724950" y="3313925"/>
            <a:ext cx="3068400" cy="75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sz="1300"/>
              <a:t>According to research most of students facing this problem</a:t>
            </a:r>
            <a:endParaRPr sz="1300"/>
          </a:p>
        </p:txBody>
      </p:sp>
      <p:sp>
        <p:nvSpPr>
          <p:cNvPr id="129" name="Google Shape;129;p18"/>
          <p:cNvSpPr txBox="1"/>
          <p:nvPr>
            <p:ph idx="2" type="body"/>
          </p:nvPr>
        </p:nvSpPr>
        <p:spPr>
          <a:xfrm>
            <a:off x="6038550" y="2081288"/>
            <a:ext cx="1638900" cy="63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solidFill>
                  <a:schemeClr val="dk1"/>
                </a:solidFill>
              </a:rPr>
              <a:t>82%</a:t>
            </a:r>
            <a:endParaRPr sz="3600">
              <a:solidFill>
                <a:schemeClr val="dk1"/>
              </a:solidFill>
            </a:endParaRPr>
          </a:p>
          <a:p>
            <a:pPr indent="0" lvl="0" marL="0" rtl="0" algn="ctr">
              <a:spcBef>
                <a:spcPts val="1600"/>
              </a:spcBef>
              <a:spcAft>
                <a:spcPts val="1600"/>
              </a:spcAft>
              <a:buNone/>
            </a:pPr>
            <a:r>
              <a:t/>
            </a:r>
            <a:endParaRPr b="1" sz="2400">
              <a:solidFill>
                <a:schemeClr val="dk1"/>
              </a:solidFill>
            </a:endParaRPr>
          </a:p>
        </p:txBody>
      </p:sp>
      <p:sp>
        <p:nvSpPr>
          <p:cNvPr id="130" name="Google Shape;130;p18"/>
          <p:cNvSpPr/>
          <p:nvPr/>
        </p:nvSpPr>
        <p:spPr>
          <a:xfrm>
            <a:off x="5513395" y="1379567"/>
            <a:ext cx="2688900" cy="2688900"/>
          </a:xfrm>
          <a:prstGeom prst="blockArc">
            <a:avLst>
              <a:gd fmla="val 16211102" name="adj1"/>
              <a:gd fmla="val 13367420" name="adj2"/>
              <a:gd fmla="val 7983" name="adj3"/>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8"/>
          <p:cNvSpPr txBox="1"/>
          <p:nvPr>
            <p:ph idx="2" type="body"/>
          </p:nvPr>
        </p:nvSpPr>
        <p:spPr>
          <a:xfrm>
            <a:off x="5877325" y="2715963"/>
            <a:ext cx="1961100" cy="7590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1100"/>
              <a:t>Users are constantly searching for a solution</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9"/>
          <p:cNvSpPr txBox="1"/>
          <p:nvPr>
            <p:ph idx="1" type="body"/>
          </p:nvPr>
        </p:nvSpPr>
        <p:spPr>
          <a:xfrm>
            <a:off x="729450" y="2078875"/>
            <a:ext cx="7688700" cy="2237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Hand written study materials(class notes, ppt, assignments etc)</a:t>
            </a:r>
            <a:endParaRPr sz="1700">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lang="en" sz="1700">
                <a:solidFill>
                  <a:srgbClr val="000000"/>
                </a:solidFill>
                <a:latin typeface="Arial"/>
                <a:ea typeface="Arial"/>
                <a:cs typeface="Arial"/>
                <a:sym typeface="Arial"/>
              </a:rPr>
              <a:t>Introduce every single club of all the colleges, where if you have skills to do or develop</a:t>
            </a:r>
            <a:r>
              <a:rPr lang="en" sz="1600">
                <a:solidFill>
                  <a:srgbClr val="000000"/>
                </a:solidFill>
                <a:latin typeface="Arial"/>
                <a:ea typeface="Arial"/>
                <a:cs typeface="Arial"/>
                <a:sym typeface="Arial"/>
              </a:rPr>
              <a:t> </a:t>
            </a:r>
            <a:r>
              <a:rPr lang="en" sz="1700">
                <a:solidFill>
                  <a:srgbClr val="000000"/>
                </a:solidFill>
                <a:latin typeface="Arial"/>
                <a:ea typeface="Arial"/>
                <a:cs typeface="Arial"/>
                <a:sym typeface="Arial"/>
              </a:rPr>
              <a:t>something new or creative apart or related to your studies.</a:t>
            </a:r>
            <a:endParaRPr sz="17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All inter &amp; outer colleges events and their details and how to enrol on i</a:t>
            </a:r>
            <a:r>
              <a:rPr lang="en" sz="1700">
                <a:solidFill>
                  <a:srgbClr val="000000"/>
                </a:solidFill>
                <a:latin typeface="Arial"/>
                <a:ea typeface="Arial"/>
                <a:cs typeface="Arial"/>
                <a:sym typeface="Arial"/>
              </a:rPr>
              <a:t>t.</a:t>
            </a:r>
            <a:endParaRPr sz="1600">
              <a:solidFill>
                <a:srgbClr val="000000"/>
              </a:solidFill>
              <a:latin typeface="Arial"/>
              <a:ea typeface="Arial"/>
              <a:cs typeface="Arial"/>
              <a:sym typeface="Arial"/>
            </a:endParaRPr>
          </a:p>
          <a:p>
            <a:pPr indent="-336550" lvl="0" marL="457200" rtl="0" algn="l">
              <a:spcBef>
                <a:spcPts val="0"/>
              </a:spcBef>
              <a:spcAft>
                <a:spcPts val="0"/>
              </a:spcAft>
              <a:buClr>
                <a:srgbClr val="000000"/>
              </a:buClr>
              <a:buSzPts val="1700"/>
              <a:buFont typeface="Arial"/>
              <a:buChar char="●"/>
            </a:pPr>
            <a:r>
              <a:rPr lang="en" sz="1700">
                <a:solidFill>
                  <a:srgbClr val="000000"/>
                </a:solidFill>
                <a:latin typeface="Arial"/>
                <a:ea typeface="Arial"/>
                <a:cs typeface="Arial"/>
                <a:sym typeface="Arial"/>
              </a:rPr>
              <a:t>Provide open source ebooks.</a:t>
            </a:r>
            <a:endParaRPr sz="1700">
              <a:solidFill>
                <a:srgbClr val="000000"/>
              </a:solidFill>
              <a:latin typeface="Arial"/>
              <a:ea typeface="Arial"/>
              <a:cs typeface="Arial"/>
              <a:sym typeface="Arial"/>
            </a:endParaRPr>
          </a:p>
          <a:p>
            <a:pPr indent="0" lvl="0" marL="0" rtl="0" algn="l">
              <a:spcBef>
                <a:spcPts val="0"/>
              </a:spcBef>
              <a:spcAft>
                <a:spcPts val="0"/>
              </a:spcAft>
              <a:buNone/>
            </a:pPr>
            <a:r>
              <a:rPr lang="en" sz="1600">
                <a:solidFill>
                  <a:srgbClr val="000000"/>
                </a:solidFill>
                <a:latin typeface="Arial"/>
                <a:ea typeface="Arial"/>
                <a:cs typeface="Arial"/>
                <a:sym typeface="Arial"/>
              </a:rPr>
              <a:t>					</a:t>
            </a:r>
            <a:endParaRPr sz="16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0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0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000"/>
              </a:spcBef>
              <a:spcAft>
                <a:spcPts val="1000"/>
              </a:spcAft>
              <a:buNone/>
            </a:pPr>
            <a:r>
              <a:rPr lang="en" sz="1100">
                <a:solidFill>
                  <a:srgbClr val="000000"/>
                </a:solidFill>
                <a:latin typeface="Arial"/>
                <a:ea typeface="Arial"/>
                <a:cs typeface="Arial"/>
                <a:sym typeface="Arial"/>
              </a:rPr>
              <a:t>	 </a:t>
            </a:r>
            <a:endParaRPr/>
          </a:p>
        </p:txBody>
      </p:sp>
      <p:sp>
        <p:nvSpPr>
          <p:cNvPr id="137" name="Google Shape;137;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Features </a:t>
            </a:r>
            <a:endParaRPr sz="3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141" name="Shape 141"/>
        <p:cNvGrpSpPr/>
        <p:nvPr/>
      </p:nvGrpSpPr>
      <p:grpSpPr>
        <a:xfrm>
          <a:off x="0" y="0"/>
          <a:ext cx="0" cy="0"/>
          <a:chOff x="0" y="0"/>
          <a:chExt cx="0" cy="0"/>
        </a:xfrm>
      </p:grpSpPr>
      <p:sp>
        <p:nvSpPr>
          <p:cNvPr id="142" name="Google Shape;142;p20"/>
          <p:cNvSpPr txBox="1"/>
          <p:nvPr>
            <p:ph type="title"/>
          </p:nvPr>
        </p:nvSpPr>
        <p:spPr>
          <a:xfrm>
            <a:off x="729450" y="8643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Assumptions</a:t>
            </a:r>
            <a:endParaRPr b="0"/>
          </a:p>
        </p:txBody>
      </p:sp>
      <p:sp>
        <p:nvSpPr>
          <p:cNvPr id="143" name="Google Shape;143;p20"/>
          <p:cNvSpPr txBox="1"/>
          <p:nvPr>
            <p:ph type="title"/>
          </p:nvPr>
        </p:nvSpPr>
        <p:spPr>
          <a:xfrm>
            <a:off x="729450" y="1745716"/>
            <a:ext cx="7021200" cy="221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100">
                <a:solidFill>
                  <a:srgbClr val="000000"/>
                </a:solidFill>
                <a:latin typeface="Arial"/>
                <a:ea typeface="Arial"/>
                <a:cs typeface="Arial"/>
                <a:sym typeface="Arial"/>
              </a:rPr>
              <a:t>	 		 		 	 	 		</a:t>
            </a:r>
            <a:endParaRPr b="0" sz="1100">
              <a:solidFill>
                <a:srgbClr val="000000"/>
              </a:solidFill>
              <a:latin typeface="Arial"/>
              <a:ea typeface="Arial"/>
              <a:cs typeface="Arial"/>
              <a:sym typeface="Arial"/>
            </a:endParaRPr>
          </a:p>
          <a:p>
            <a:pPr indent="0" lvl="0" marL="0" rtl="0" algn="l">
              <a:spcBef>
                <a:spcPts val="0"/>
              </a:spcBef>
              <a:spcAft>
                <a:spcPts val="0"/>
              </a:spcAft>
              <a:buNone/>
            </a:pPr>
            <a:r>
              <a:rPr b="0" lang="en" sz="1600">
                <a:solidFill>
                  <a:srgbClr val="000000"/>
                </a:solidFill>
                <a:latin typeface="Arial"/>
                <a:ea typeface="Arial"/>
                <a:cs typeface="Arial"/>
                <a:sym typeface="Arial"/>
              </a:rPr>
              <a:t>This site is so beneficial to all students specially if you are a college student. The goal of this site is to make every students solopreneur. No need to wandering for study material in different sites. </a:t>
            </a:r>
            <a:endParaRPr b="0" sz="1600">
              <a:solidFill>
                <a:srgbClr val="000000"/>
              </a:solidFill>
              <a:latin typeface="Arial"/>
              <a:ea typeface="Arial"/>
              <a:cs typeface="Arial"/>
              <a:sym typeface="Arial"/>
            </a:endParaRPr>
          </a:p>
          <a:p>
            <a:pPr indent="0" lvl="0" marL="0" rtl="0" algn="l">
              <a:spcBef>
                <a:spcPts val="0"/>
              </a:spcBef>
              <a:spcAft>
                <a:spcPts val="0"/>
              </a:spcAft>
              <a:buNone/>
            </a:pPr>
            <a:r>
              <a:rPr b="0" lang="en" sz="1600">
                <a:solidFill>
                  <a:srgbClr val="000000"/>
                </a:solidFill>
                <a:latin typeface="Arial"/>
                <a:ea typeface="Arial"/>
                <a:cs typeface="Arial"/>
                <a:sym typeface="Arial"/>
              </a:rPr>
              <a:t>When you enrol website need some basic details, after that you will get to excess every things. It is going to open source website.</a:t>
            </a:r>
            <a:r>
              <a:rPr b="0" lang="en" sz="1100">
                <a:solidFill>
                  <a:srgbClr val="000000"/>
                </a:solidFill>
                <a:latin typeface="Arial"/>
                <a:ea typeface="Arial"/>
                <a:cs typeface="Arial"/>
                <a:sym typeface="Arial"/>
              </a:rPr>
              <a:t>					</a:t>
            </a:r>
            <a:endParaRPr b="0" sz="1100">
              <a:solidFill>
                <a:srgbClr val="000000"/>
              </a:solidFill>
              <a:latin typeface="Arial"/>
              <a:ea typeface="Arial"/>
              <a:cs typeface="Arial"/>
              <a:sym typeface="Arial"/>
            </a:endParaRPr>
          </a:p>
          <a:p>
            <a:pPr indent="0" lvl="0" marL="0" rtl="0" algn="l">
              <a:spcBef>
                <a:spcPts val="0"/>
              </a:spcBef>
              <a:spcAft>
                <a:spcPts val="0"/>
              </a:spcAft>
              <a:buNone/>
            </a:pPr>
            <a:r>
              <a:rPr b="0" lang="en" sz="1100">
                <a:solidFill>
                  <a:srgbClr val="000000"/>
                </a:solidFill>
                <a:latin typeface="Arial"/>
                <a:ea typeface="Arial"/>
                <a:cs typeface="Arial"/>
                <a:sym typeface="Arial"/>
              </a:rPr>
              <a:t>				</a:t>
            </a:r>
            <a:endParaRPr b="0" sz="1100">
              <a:solidFill>
                <a:srgbClr val="000000"/>
              </a:solidFill>
              <a:latin typeface="Arial"/>
              <a:ea typeface="Arial"/>
              <a:cs typeface="Arial"/>
              <a:sym typeface="Arial"/>
            </a:endParaRPr>
          </a:p>
          <a:p>
            <a:pPr indent="0" lvl="0" marL="0" rtl="0" algn="l">
              <a:spcBef>
                <a:spcPts val="0"/>
              </a:spcBef>
              <a:spcAft>
                <a:spcPts val="0"/>
              </a:spcAft>
              <a:buNone/>
            </a:pPr>
            <a:r>
              <a:rPr b="0" lang="en" sz="1100">
                <a:solidFill>
                  <a:srgbClr val="000000"/>
                </a:solidFill>
                <a:latin typeface="Arial"/>
                <a:ea typeface="Arial"/>
                <a:cs typeface="Arial"/>
                <a:sym typeface="Arial"/>
              </a:rPr>
              <a:t>			</a:t>
            </a:r>
            <a:endParaRPr b="0" sz="1100">
              <a:solidFill>
                <a:srgbClr val="000000"/>
              </a:solidFill>
              <a:latin typeface="Arial"/>
              <a:ea typeface="Arial"/>
              <a:cs typeface="Arial"/>
              <a:sym typeface="Arial"/>
            </a:endParaRPr>
          </a:p>
          <a:p>
            <a:pPr indent="0" lvl="0" marL="0" rtl="0" algn="l">
              <a:spcBef>
                <a:spcPts val="0"/>
              </a:spcBef>
              <a:spcAft>
                <a:spcPts val="0"/>
              </a:spcAft>
              <a:buNone/>
            </a:pPr>
            <a:r>
              <a:rPr b="0" lang="en" sz="1100">
                <a:solidFill>
                  <a:srgbClr val="000000"/>
                </a:solidFill>
                <a:latin typeface="Arial"/>
                <a:ea typeface="Arial"/>
                <a:cs typeface="Arial"/>
                <a:sym typeface="Arial"/>
              </a:rPr>
              <a:t>		</a:t>
            </a:r>
            <a:endParaRPr b="0" sz="1100">
              <a:solidFill>
                <a:srgbClr val="000000"/>
              </a:solidFill>
              <a:latin typeface="Arial"/>
              <a:ea typeface="Arial"/>
              <a:cs typeface="Arial"/>
              <a:sym typeface="Arial"/>
            </a:endParaRPr>
          </a:p>
          <a:p>
            <a:pPr indent="0" lvl="0" marL="0" rtl="0" algn="l">
              <a:spcBef>
                <a:spcPts val="0"/>
              </a:spcBef>
              <a:spcAft>
                <a:spcPts val="0"/>
              </a:spcAft>
              <a:buNone/>
            </a:pPr>
            <a:r>
              <a:rPr b="0" lang="en" sz="1100">
                <a:solidFill>
                  <a:srgbClr val="000000"/>
                </a:solidFill>
                <a:latin typeface="Arial"/>
                <a:ea typeface="Arial"/>
                <a:cs typeface="Arial"/>
                <a:sym typeface="Arial"/>
              </a:rPr>
              <a:t>	 </a:t>
            </a:r>
            <a:endParaRPr b="0" sz="1600">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Technology </a:t>
            </a:r>
            <a:endParaRPr/>
          </a:p>
        </p:txBody>
      </p:sp>
      <p:sp>
        <p:nvSpPr>
          <p:cNvPr id="149" name="Google Shape;149;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000000"/>
                </a:solidFill>
                <a:latin typeface="Arial"/>
                <a:ea typeface="Arial"/>
                <a:cs typeface="Arial"/>
                <a:sym typeface="Arial"/>
              </a:rPr>
              <a:t>For website:</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a:solidFill>
                  <a:srgbClr val="000000"/>
                </a:solidFill>
                <a:latin typeface="Arial"/>
                <a:ea typeface="Arial"/>
                <a:cs typeface="Arial"/>
                <a:sym typeface="Arial"/>
              </a:rPr>
              <a:t>Front end : Html, css, JS, Bootstrap. Backend : Django, python</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200">
                <a:solidFill>
                  <a:srgbClr val="000000"/>
                </a:solidFill>
                <a:latin typeface="Arial"/>
                <a:ea typeface="Arial"/>
                <a:cs typeface="Arial"/>
                <a:sym typeface="Arial"/>
              </a:rPr>
              <a:t>Database: </a:t>
            </a:r>
            <a:endParaRPr b="1"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SQLite</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a:solidFill>
                  <a:srgbClr val="000000"/>
                </a:solidFill>
                <a:latin typeface="Arial"/>
                <a:ea typeface="Arial"/>
                <a:cs typeface="Arial"/>
                <a:sym typeface="Arial"/>
              </a:rPr>
              <a:t>ML</a:t>
            </a:r>
            <a:r>
              <a:rPr lang="en" sz="1700">
                <a:solidFill>
                  <a:srgbClr val="000000"/>
                </a:solidFill>
                <a:latin typeface="Arial"/>
                <a:ea typeface="Arial"/>
                <a:cs typeface="Arial"/>
                <a:sym typeface="Arial"/>
              </a:rPr>
              <a:t>: </a:t>
            </a:r>
            <a:r>
              <a:rPr lang="en" sz="1200">
                <a:solidFill>
                  <a:srgbClr val="000000"/>
                </a:solidFill>
                <a:latin typeface="Arial"/>
                <a:ea typeface="Arial"/>
                <a:cs typeface="Arial"/>
                <a:sym typeface="Arial"/>
              </a:rPr>
              <a:t>r</a:t>
            </a:r>
            <a:r>
              <a:rPr lang="en" sz="1200">
                <a:solidFill>
                  <a:srgbClr val="000000"/>
                </a:solidFill>
                <a:latin typeface="Arial"/>
                <a:ea typeface="Arial"/>
                <a:cs typeface="Arial"/>
                <a:sym typeface="Arial"/>
              </a:rPr>
              <a:t>e</a:t>
            </a:r>
            <a:r>
              <a:rPr lang="en" sz="1200">
                <a:solidFill>
                  <a:srgbClr val="000000"/>
                </a:solidFill>
                <a:latin typeface="Arial"/>
                <a:ea typeface="Arial"/>
                <a:cs typeface="Arial"/>
                <a:sym typeface="Arial"/>
              </a:rPr>
              <a:t>commendation system</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(collaborative filtering, content-based filtering, hybrid recommendation systems.)</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50000"/>
              </a:lnSpc>
              <a:spcBef>
                <a:spcPts val="16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50000"/>
              </a:lnSpc>
              <a:spcBef>
                <a:spcPts val="160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lnSpc>
                <a:spcPct val="150000"/>
              </a:lnSpc>
              <a:spcBef>
                <a:spcPts val="1600"/>
              </a:spcBef>
              <a:spcAft>
                <a:spcPts val="1600"/>
              </a:spcAft>
              <a:buNone/>
            </a:pPr>
            <a:r>
              <a:rPr lang="en" sz="1100">
                <a:solidFill>
                  <a:srgbClr val="000000"/>
                </a:solidFill>
                <a:latin typeface="Arial"/>
                <a:ea typeface="Arial"/>
                <a:cs typeface="Arial"/>
                <a:sym typeface="Arial"/>
              </a:rPr>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it’s better than existing solutions </a:t>
            </a:r>
            <a:endParaRPr/>
          </a:p>
        </p:txBody>
      </p:sp>
      <p:sp>
        <p:nvSpPr>
          <p:cNvPr id="155" name="Google Shape;155;p22"/>
          <p:cNvSpPr txBox="1"/>
          <p:nvPr>
            <p:ph idx="1" type="body"/>
          </p:nvPr>
        </p:nvSpPr>
        <p:spPr>
          <a:xfrm>
            <a:off x="729450" y="2078875"/>
            <a:ext cx="7688700" cy="110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All educational website is owned by some particular colleges or school,  and they put their study materials their. No one is providing open source study materials.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p:nvPr/>
        </p:nvSpPr>
        <p:spPr>
          <a:xfrm>
            <a:off x="0" y="4747100"/>
            <a:ext cx="9144000" cy="396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61" name="Google Shape;161;p23"/>
          <p:cNvSpPr txBox="1"/>
          <p:nvPr>
            <p:ph idx="4294967295" type="title"/>
          </p:nvPr>
        </p:nvSpPr>
        <p:spPr>
          <a:xfrm>
            <a:off x="346425" y="4747100"/>
            <a:ext cx="2280600" cy="394200"/>
          </a:xfrm>
          <a:prstGeom prst="rect">
            <a:avLst/>
          </a:prstGeom>
          <a:noFill/>
        </p:spPr>
        <p:txBody>
          <a:bodyPr anchorCtr="0" anchor="b" bIns="91425" lIns="91425" spcFirstLastPara="1" rIns="91425" wrap="square" tIns="91425">
            <a:noAutofit/>
          </a:bodyPr>
          <a:lstStyle/>
          <a:p>
            <a:pPr indent="0" lvl="0" marL="0" rtl="0" algn="l">
              <a:spcBef>
                <a:spcPts val="0"/>
              </a:spcBef>
              <a:spcAft>
                <a:spcPts val="0"/>
              </a:spcAft>
              <a:buNone/>
            </a:pPr>
            <a:r>
              <a:rPr lang="en" sz="1400">
                <a:solidFill>
                  <a:srgbClr val="FFFFFF"/>
                </a:solidFill>
              </a:rPr>
              <a:t>Information architecture</a:t>
            </a:r>
            <a:endParaRPr sz="1400">
              <a:solidFill>
                <a:srgbClr val="FFFFFF"/>
              </a:solidFill>
            </a:endParaRPr>
          </a:p>
        </p:txBody>
      </p:sp>
      <p:pic>
        <p:nvPicPr>
          <p:cNvPr descr="Site Map HD.png" id="162" name="Google Shape;162;p23"/>
          <p:cNvPicPr preferRelativeResize="0"/>
          <p:nvPr/>
        </p:nvPicPr>
        <p:blipFill>
          <a:blip r:embed="rId3">
            <a:alphaModFix/>
          </a:blip>
          <a:stretch>
            <a:fillRect/>
          </a:stretch>
        </p:blipFill>
        <p:spPr>
          <a:xfrm>
            <a:off x="1127775" y="873225"/>
            <a:ext cx="6888451" cy="3244650"/>
          </a:xfrm>
          <a:prstGeom prst="rect">
            <a:avLst/>
          </a:prstGeom>
          <a:noFill/>
          <a:ln>
            <a:noFill/>
          </a:ln>
        </p:spPr>
      </p:pic>
      <p:grpSp>
        <p:nvGrpSpPr>
          <p:cNvPr id="163" name="Google Shape;163;p23"/>
          <p:cNvGrpSpPr/>
          <p:nvPr/>
        </p:nvGrpSpPr>
        <p:grpSpPr>
          <a:xfrm>
            <a:off x="4117368" y="4819350"/>
            <a:ext cx="5102882" cy="274500"/>
            <a:chOff x="3722577" y="4819350"/>
            <a:chExt cx="5102882" cy="274500"/>
          </a:xfrm>
        </p:grpSpPr>
        <p:sp>
          <p:nvSpPr>
            <p:cNvPr id="164" name="Google Shape;164;p23"/>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165" name="Google Shape;165;p23"/>
            <p:cNvPicPr preferRelativeResize="0"/>
            <p:nvPr/>
          </p:nvPicPr>
          <p:blipFill rotWithShape="1">
            <a:blip r:embed="rId4">
              <a:alphaModFix/>
            </a:blip>
            <a:srcRect b="0" l="0" r="0" t="0"/>
            <a:stretch/>
          </p:blipFill>
          <p:spPr>
            <a:xfrm>
              <a:off x="3761069" y="4882185"/>
              <a:ext cx="128438" cy="128438"/>
            </a:xfrm>
            <a:prstGeom prst="rect">
              <a:avLst/>
            </a:prstGeom>
            <a:noFill/>
            <a:ln>
              <a:noFill/>
            </a:ln>
          </p:spPr>
        </p:pic>
        <p:sp>
          <p:nvSpPr>
            <p:cNvPr id="166" name="Google Shape;166;p23"/>
            <p:cNvSpPr txBox="1"/>
            <p:nvPr/>
          </p:nvSpPr>
          <p:spPr>
            <a:xfrm>
              <a:off x="3927958" y="4819350"/>
              <a:ext cx="48975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rgbClr val="FFFFFF"/>
                  </a:solidFill>
                  <a:latin typeface="Lato"/>
                  <a:ea typeface="Lato"/>
                  <a:cs typeface="Lato"/>
                  <a:sym typeface="Lato"/>
                </a:rPr>
                <a:t>Balsamiq Tip   |   </a:t>
              </a:r>
              <a:r>
                <a:rPr lang="en" sz="800">
                  <a:solidFill>
                    <a:srgbClr val="FFFFFF"/>
                  </a:solidFill>
                  <a:latin typeface="Lato"/>
                  <a:ea typeface="Lato"/>
                  <a:cs typeface="Lato"/>
                  <a:sym typeface="Lato"/>
                </a:rPr>
                <a:t>Information architecture is the flow of content across the site or application (</a:t>
              </a:r>
              <a:r>
                <a:rPr lang="en" sz="800" u="sng">
                  <a:solidFill>
                    <a:schemeClr val="accent4"/>
                  </a:solidFill>
                  <a:latin typeface="Lato"/>
                  <a:ea typeface="Lato"/>
                  <a:cs typeface="Lato"/>
                  <a:sym typeface="Lato"/>
                  <a:hlinkClick r:id="rId5">
                    <a:extLst>
                      <a:ext uri="{A12FA001-AC4F-418D-AE19-62706E023703}">
                        <ahyp:hlinkClr val="tx"/>
                      </a:ext>
                    </a:extLst>
                  </a:hlinkClick>
                </a:rPr>
                <a:t>more info</a:t>
              </a:r>
              <a:r>
                <a:rPr lang="en" sz="800">
                  <a:solidFill>
                    <a:srgbClr val="FFFFFF"/>
                  </a:solidFill>
                  <a:latin typeface="Lato"/>
                  <a:ea typeface="Lato"/>
                  <a:cs typeface="Lato"/>
                  <a:sym typeface="Lato"/>
                </a:rPr>
                <a:t>).</a:t>
              </a:r>
              <a:endParaRPr>
                <a:solidFill>
                  <a:srgbClr val="FFFFFF"/>
                </a:solidFill>
                <a:latin typeface="Lato"/>
                <a:ea typeface="Lato"/>
                <a:cs typeface="Lato"/>
                <a:sym typeface="Lato"/>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